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g" ContentType="image/jpg"/>
  <Override PartName="/ppt/notesSlides/notesSlide4.xml" ContentType="application/vnd.openxmlformats-officedocument.presentationml.notesSlide+xml"/>
  <Override PartName="/ppt/media/image6.jpg" ContentType="image/jpg"/>
  <Override PartName="/ppt/notesSlides/notesSlide5.xml" ContentType="application/vnd.openxmlformats-officedocument.presentationml.notesSlide+xml"/>
  <Override PartName="/ppt/media/image7.jpg" ContentType="image/jpg"/>
  <Override PartName="/ppt/notesSlides/notesSlide6.xml" ContentType="application/vnd.openxmlformats-officedocument.presentationml.notesSlide+xml"/>
  <Override PartName="/ppt/media/image8.jpg" ContentType="image/jpg"/>
  <Override PartName="/ppt/notesSlides/notesSlide7.xml" ContentType="application/vnd.openxmlformats-officedocument.presentationml.notesSlide+xml"/>
  <Override PartName="/ppt/media/image9.jpg" ContentType="image/jpg"/>
  <Override PartName="/ppt/notesSlides/notesSlide8.xml" ContentType="application/vnd.openxmlformats-officedocument.presentationml.notesSlide+xml"/>
  <Override PartName="/ppt/media/image10.jpg" ContentType="image/jpg"/>
  <Override PartName="/ppt/notesSlides/notesSlide9.xml" ContentType="application/vnd.openxmlformats-officedocument.presentationml.notesSlide+xml"/>
  <Override PartName="/ppt/media/image11.jpg" ContentType="image/jpg"/>
  <Override PartName="/ppt/notesSlides/notesSlide10.xml" ContentType="application/vnd.openxmlformats-officedocument.presentationml.notesSlide+xml"/>
  <Override PartName="/ppt/media/image12.jpg" ContentType="image/jpg"/>
  <Override PartName="/ppt/notesSlides/notesSlide11.xml" ContentType="application/vnd.openxmlformats-officedocument.presentationml.notesSlide+xml"/>
  <Override PartName="/ppt/media/image13.jpg" ContentType="image/jpg"/>
  <Override PartName="/ppt/notesSlides/notesSlide12.xml" ContentType="application/vnd.openxmlformats-officedocument.presentationml.notesSlide+xml"/>
  <Override PartName="/ppt/media/image14.jpg" ContentType="image/jpg"/>
  <Override PartName="/ppt/notesSlides/notesSlide13.xml" ContentType="application/vnd.openxmlformats-officedocument.presentationml.notesSlide+xml"/>
  <Override PartName="/ppt/media/image15.jpg" ContentType="image/jpg"/>
  <Override PartName="/ppt/notesSlides/notesSlide14.xml" ContentType="application/vnd.openxmlformats-officedocument.presentationml.notesSlide+xml"/>
  <Override PartName="/ppt/media/image16.jpg" ContentType="image/jpg"/>
  <Override PartName="/ppt/notesSlides/notesSlide15.xml" ContentType="application/vnd.openxmlformats-officedocument.presentationml.notesSlide+xml"/>
  <Override PartName="/ppt/media/image17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8.jpg" ContentType="image/jpg"/>
  <Override PartName="/ppt/notesSlides/notesSlide18.xml" ContentType="application/vnd.openxmlformats-officedocument.presentationml.notesSlide+xml"/>
  <Override PartName="/ppt/media/image19.jpg" ContentType="image/jpg"/>
  <Override PartName="/ppt/notesSlides/notesSlide19.xml" ContentType="application/vnd.openxmlformats-officedocument.presentationml.notesSlide+xml"/>
  <Override PartName="/ppt/media/image20.jpg" ContentType="image/jpg"/>
  <Override PartName="/ppt/media/image22.jpg" ContentType="image/jp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38" r:id="rId3"/>
    <p:sldId id="339" r:id="rId4"/>
    <p:sldId id="340" r:id="rId5"/>
    <p:sldId id="341" r:id="rId6"/>
    <p:sldId id="349" r:id="rId7"/>
    <p:sldId id="350" r:id="rId8"/>
    <p:sldId id="351" r:id="rId9"/>
    <p:sldId id="352" r:id="rId10"/>
    <p:sldId id="342" r:id="rId11"/>
    <p:sldId id="353" r:id="rId12"/>
    <p:sldId id="344" r:id="rId13"/>
    <p:sldId id="357" r:id="rId14"/>
    <p:sldId id="358" r:id="rId15"/>
    <p:sldId id="359" r:id="rId16"/>
    <p:sldId id="360" r:id="rId17"/>
    <p:sldId id="361" r:id="rId18"/>
    <p:sldId id="362" r:id="rId19"/>
    <p:sldId id="343" r:id="rId20"/>
    <p:sldId id="354" r:id="rId21"/>
    <p:sldId id="356" r:id="rId22"/>
    <p:sldId id="364" r:id="rId23"/>
    <p:sldId id="363" r:id="rId24"/>
    <p:sldId id="260" r:id="rId25"/>
  </p:sldIdLst>
  <p:sldSz cx="9144000" cy="5143500" type="screen16x9"/>
  <p:notesSz cx="6858000" cy="9144000"/>
  <p:embeddedFontLst>
    <p:embeddedFont>
      <p:font typeface="Caveat" panose="020B0604020202020204" charset="0"/>
      <p:regular r:id="rId27"/>
      <p:bold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Roboto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T6v/8ROn6nGLjrCji9v0oNNAk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0" autoAdjust="0"/>
    <p:restoredTop sz="94660"/>
  </p:normalViewPr>
  <p:slideViewPr>
    <p:cSldViewPr snapToGrid="0">
      <p:cViewPr varScale="1">
        <p:scale>
          <a:sx n="93" d="100"/>
          <a:sy n="93" d="100"/>
        </p:scale>
        <p:origin x="6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32784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1001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1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059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7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200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882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180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69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783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56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1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8226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085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3151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008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9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6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40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07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163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530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06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27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A2A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850" y="186749"/>
            <a:ext cx="1053300" cy="4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l="44385" r="23207" b="4798"/>
          <a:stretch/>
        </p:blipFill>
        <p:spPr>
          <a:xfrm>
            <a:off x="0" y="0"/>
            <a:ext cx="26228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2902325" y="406300"/>
            <a:ext cx="318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Data Analyst</a:t>
            </a:r>
            <a:endParaRPr sz="2400" b="1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2971724" y="3509885"/>
            <a:ext cx="2792077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Oleh: </a:t>
            </a:r>
            <a:r>
              <a:rPr lang="en" sz="1800" dirty="0" smtClean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Arjun Yuda Firwanda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902325" y="1777318"/>
            <a:ext cx="6005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90000"/>
              </a:lnSpc>
              <a:buSzPts val="6800"/>
            </a:pPr>
            <a:r>
              <a:rPr lang="en-US" sz="4800" b="1" dirty="0" smtClean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Data </a:t>
            </a:r>
            <a:r>
              <a:rPr lang="en-US" sz="4800" b="1" dirty="0" smtClean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Visualization</a:t>
            </a:r>
            <a:endParaRPr sz="2400" b="1" i="0" u="none" strike="noStrike" cap="none" dirty="0"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cxnSp>
        <p:nvCxnSpPr>
          <p:cNvPr id="60" name="Google Shape;60;p1"/>
          <p:cNvCxnSpPr/>
          <p:nvPr/>
        </p:nvCxnSpPr>
        <p:spPr>
          <a:xfrm>
            <a:off x="2971725" y="4074671"/>
            <a:ext cx="1053300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"/>
          <p:cNvSpPr/>
          <p:nvPr/>
        </p:nvSpPr>
        <p:spPr>
          <a:xfrm>
            <a:off x="2971725" y="4345442"/>
            <a:ext cx="3808149" cy="586519"/>
          </a:xfrm>
          <a:custGeom>
            <a:avLst/>
            <a:gdLst/>
            <a:ahLst/>
            <a:cxnLst/>
            <a:rect l="l" t="t" r="r" b="b"/>
            <a:pathLst>
              <a:path w="2347087" h="361491" extrusionOk="0">
                <a:moveTo>
                  <a:pt x="30498" y="0"/>
                </a:moveTo>
                <a:lnTo>
                  <a:pt x="2316590" y="0"/>
                </a:lnTo>
                <a:cubicBezTo>
                  <a:pt x="2324678" y="0"/>
                  <a:pt x="2332435" y="3213"/>
                  <a:pt x="2338155" y="8933"/>
                </a:cubicBezTo>
                <a:cubicBezTo>
                  <a:pt x="2343874" y="14652"/>
                  <a:pt x="2347087" y="22409"/>
                  <a:pt x="2347087" y="30498"/>
                </a:cubicBezTo>
                <a:lnTo>
                  <a:pt x="2347087" y="330993"/>
                </a:lnTo>
                <a:cubicBezTo>
                  <a:pt x="2347087" y="339082"/>
                  <a:pt x="2343874" y="346839"/>
                  <a:pt x="2338155" y="352558"/>
                </a:cubicBezTo>
                <a:cubicBezTo>
                  <a:pt x="2332435" y="358278"/>
                  <a:pt x="2324678" y="361491"/>
                  <a:pt x="2316590" y="361491"/>
                </a:cubicBezTo>
                <a:lnTo>
                  <a:pt x="30498" y="361491"/>
                </a:lnTo>
                <a:cubicBezTo>
                  <a:pt x="22409" y="361491"/>
                  <a:pt x="14652" y="358278"/>
                  <a:pt x="8933" y="352558"/>
                </a:cubicBezTo>
                <a:cubicBezTo>
                  <a:pt x="3213" y="346839"/>
                  <a:pt x="0" y="339082"/>
                  <a:pt x="0" y="330993"/>
                </a:cubicBezTo>
                <a:lnTo>
                  <a:pt x="0" y="30498"/>
                </a:lnTo>
                <a:cubicBezTo>
                  <a:pt x="0" y="22409"/>
                  <a:pt x="3213" y="14652"/>
                  <a:pt x="8933" y="8933"/>
                </a:cubicBezTo>
                <a:cubicBezTo>
                  <a:pt x="14652" y="3213"/>
                  <a:pt x="22409" y="0"/>
                  <a:pt x="30498" y="0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3128549" y="4423125"/>
            <a:ext cx="3821925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JOIN THE BEST UPSKILLING COMMUNITY</a:t>
            </a:r>
            <a:endParaRPr sz="700" b="0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 dirty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WITH ME at</a:t>
            </a:r>
            <a:r>
              <a:rPr lang="en" sz="1500" b="0" i="0" u="none" strike="noStrike" cap="none" dirty="0">
                <a:solidFill>
                  <a:srgbClr val="FFFFFF"/>
                </a:solidFill>
                <a:latin typeface="+mj-lt"/>
                <a:ea typeface="Roboto Medium"/>
                <a:cs typeface="Roboto Medium"/>
                <a:sym typeface="Roboto Medium"/>
              </a:rPr>
              <a:t> myskill.id/bootcamp</a:t>
            </a:r>
            <a:endParaRPr sz="700" b="0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826125" y="76200"/>
            <a:ext cx="33486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+mj-lt"/>
                <a:ea typeface="Roboto"/>
                <a:cs typeface="Roboto"/>
                <a:sym typeface="Roboto"/>
              </a:rPr>
              <a:t>FULLSTACK INTENSIVE BOOTCAMP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6950475" y="4500100"/>
            <a:ext cx="2140800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MINI PORTOFOLIO</a:t>
            </a:r>
            <a:endParaRPr sz="1800" b="0" i="0" u="none" strike="noStrike" cap="none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57;p1"/>
          <p:cNvSpPr txBox="1"/>
          <p:nvPr/>
        </p:nvSpPr>
        <p:spPr>
          <a:xfrm>
            <a:off x="2902325" y="2514334"/>
            <a:ext cx="43512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 b="1" i="0" u="none" strike="noStrike" cap="none" dirty="0" smtClean="0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Goolge Data Studio / Looker Studio</a:t>
            </a:r>
            <a:endParaRPr sz="2000" b="1" i="0" u="none" strike="noStrike" cap="none" dirty="0">
              <a:solidFill>
                <a:srgbClr val="000000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6684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pt-BR" sz="24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Jenis-jenis Chart/Graﬁk Dalam Data  </a:t>
            </a:r>
            <a:r>
              <a:rPr lang="pt-BR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 1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0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9103" y="947980"/>
            <a:ext cx="4505790" cy="33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6684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pt-BR" sz="24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Jenis-jenis Chart/Graﬁk Dalam Data  </a:t>
            </a:r>
            <a:r>
              <a:rPr lang="pt-BR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 2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4154" y="672325"/>
            <a:ext cx="5435687" cy="41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9324" y="883428"/>
            <a:ext cx="64318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1 : </a:t>
            </a:r>
            <a:r>
              <a:rPr lang="en-US" b="1" dirty="0" err="1">
                <a:solidFill>
                  <a:srgbClr val="FFC000"/>
                </a:solidFill>
              </a:rPr>
              <a:t>Tentukan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tujuan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jelas</a:t>
            </a:r>
            <a:endParaRPr lang="en-US" b="1" dirty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mengidentiﬁkasi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pecahkan</a:t>
            </a:r>
            <a:r>
              <a:rPr lang="en-US" dirty="0"/>
              <a:t>. 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strategis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 smtClean="0"/>
              <a:t>?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Bagaimana </a:t>
            </a:r>
            <a:r>
              <a:rPr lang="en-US" dirty="0" err="1"/>
              <a:t>informasi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presentasikan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 </a:t>
            </a:r>
            <a:r>
              <a:rPr lang="en-US" dirty="0" err="1"/>
              <a:t>diberikan</a:t>
            </a:r>
            <a:r>
              <a:rPr lang="en-US" dirty="0"/>
              <a:t>?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 smtClean="0"/>
              <a:t>?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KPI </a:t>
            </a:r>
            <a:r>
              <a:rPr lang="en-US" dirty="0" err="1"/>
              <a:t>anda</a:t>
            </a:r>
            <a:r>
              <a:rPr lang="en-US" dirty="0"/>
              <a:t>  (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) </a:t>
            </a:r>
            <a:r>
              <a:rPr lang="en-US" dirty="0" err="1"/>
              <a:t>adalah</a:t>
            </a:r>
            <a:r>
              <a:rPr lang="en-US" dirty="0"/>
              <a:t>.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butuhkan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yang </a:t>
            </a:r>
            <a:r>
              <a:rPr lang="en-US" dirty="0" err="1"/>
              <a:t>tepat</a:t>
            </a:r>
            <a:r>
              <a:rPr lang="en-US" dirty="0"/>
              <a:t> 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. Dan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 </a:t>
            </a:r>
            <a:r>
              <a:rPr lang="en-US" dirty="0" err="1"/>
              <a:t>teka-teki</a:t>
            </a:r>
            <a:r>
              <a:rPr lang="en-US" dirty="0"/>
              <a:t> 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disorot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yang </a:t>
            </a:r>
            <a:r>
              <a:rPr lang="en-US" dirty="0" err="1"/>
              <a:t>kuat</a:t>
            </a:r>
            <a:r>
              <a:rPr lang="en-US" dirty="0"/>
              <a:t> 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 smtClean="0"/>
              <a:t>ukur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3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91217" y="1913946"/>
            <a:ext cx="2297636" cy="19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325" y="1053322"/>
            <a:ext cx="4572000" cy="36471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2 : </a:t>
            </a:r>
            <a:r>
              <a:rPr lang="en-US" b="1" dirty="0" err="1">
                <a:solidFill>
                  <a:srgbClr val="FFC000"/>
                </a:solidFill>
              </a:rPr>
              <a:t>Kenali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Audiens</a:t>
            </a:r>
            <a:r>
              <a:rPr lang="en-US" b="1" dirty="0">
                <a:solidFill>
                  <a:srgbClr val="FFC000"/>
                </a:solidFill>
              </a:rPr>
              <a:t> Mu</a:t>
            </a:r>
          </a:p>
          <a:p>
            <a:pPr algn="just"/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harus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</a:t>
            </a:r>
            <a:r>
              <a:rPr lang="en-US" dirty="0" err="1"/>
              <a:t>sasaran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Siapa</a:t>
            </a:r>
            <a:r>
              <a:rPr lang="en-US" dirty="0"/>
              <a:t> Audience mu ?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presentasikan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audience mu?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Bagaimana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mempresentasikannya</a:t>
            </a:r>
            <a:r>
              <a:rPr lang="en-US" dirty="0"/>
              <a:t> agar  audience mu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pesannya</a:t>
            </a:r>
            <a:r>
              <a:rPr lang="en-US" dirty="0"/>
              <a:t>?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Orang </a:t>
            </a:r>
            <a:r>
              <a:rPr lang="en-US" dirty="0" err="1"/>
              <a:t>mengkonsumsi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 </a:t>
            </a:r>
            <a:r>
              <a:rPr lang="en-US" dirty="0" err="1"/>
              <a:t>hati-hati</a:t>
            </a:r>
            <a:r>
              <a:rPr lang="en-US" dirty="0"/>
              <a:t> </a:t>
            </a:r>
            <a:r>
              <a:rPr lang="en-US" dirty="0" err="1"/>
              <a:t>mempertimbangkan</a:t>
            </a:r>
            <a:r>
              <a:rPr lang="en-US" dirty="0"/>
              <a:t> </a:t>
            </a:r>
            <a:r>
              <a:rPr lang="en-US" dirty="0" err="1"/>
              <a:t>tanggapan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pesanmu</a:t>
            </a:r>
            <a:r>
              <a:rPr lang="en-US" dirty="0"/>
              <a:t>.</a:t>
            </a:r>
          </a:p>
        </p:txBody>
      </p:sp>
      <p:pic>
        <p:nvPicPr>
          <p:cNvPr id="21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9407" y="1581043"/>
            <a:ext cx="3080401" cy="20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79013" y="921072"/>
            <a:ext cx="5585967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3 : </a:t>
            </a:r>
            <a:r>
              <a:rPr lang="en-US" b="1" dirty="0" err="1">
                <a:solidFill>
                  <a:srgbClr val="FFC000"/>
                </a:solidFill>
              </a:rPr>
              <a:t>Buat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Visualisasi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Tetap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Sederhana</a:t>
            </a:r>
            <a:endParaRPr lang="en-US" b="1" dirty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peduli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sesederhana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. </a:t>
            </a:r>
            <a:r>
              <a:rPr lang="en-US" dirty="0" err="1"/>
              <a:t>Lebih</a:t>
            </a:r>
            <a:r>
              <a:rPr lang="en-US" dirty="0"/>
              <a:t>  </a:t>
            </a:r>
            <a:r>
              <a:rPr lang="en-US" dirty="0" err="1"/>
              <a:t>rumit</a:t>
            </a:r>
            <a:r>
              <a:rPr lang="en-US" dirty="0"/>
              <a:t> </a:t>
            </a:r>
            <a:r>
              <a:rPr lang="en-US" dirty="0" err="1"/>
              <a:t>visualnya</a:t>
            </a:r>
            <a:r>
              <a:rPr lang="en-US" dirty="0"/>
              <a:t>, semakin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jadinya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.</a:t>
            </a: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63103" y="2462731"/>
            <a:ext cx="3417789" cy="22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325" y="1144141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4 : </a:t>
            </a:r>
            <a:r>
              <a:rPr lang="en-US" b="1" dirty="0" err="1">
                <a:solidFill>
                  <a:srgbClr val="FFC000"/>
                </a:solidFill>
              </a:rPr>
              <a:t>Pilih</a:t>
            </a:r>
            <a:r>
              <a:rPr lang="en-US" b="1" dirty="0">
                <a:solidFill>
                  <a:srgbClr val="FFC000"/>
                </a:solidFill>
              </a:rPr>
              <a:t> Visual yang </a:t>
            </a:r>
            <a:r>
              <a:rPr lang="en-US" b="1" dirty="0" err="1">
                <a:solidFill>
                  <a:srgbClr val="FFC000"/>
                </a:solidFill>
              </a:rPr>
              <a:t>Tepat</a:t>
            </a:r>
            <a:endParaRPr lang="en-US" b="1" dirty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mengidentiﬁkasi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 (</a:t>
            </a:r>
            <a:r>
              <a:rPr lang="en-US" dirty="0" err="1"/>
              <a:t>langkah</a:t>
            </a:r>
            <a:r>
              <a:rPr lang="en-US" dirty="0"/>
              <a:t> 1)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(</a:t>
            </a:r>
            <a:r>
              <a:rPr lang="en-US" dirty="0" err="1"/>
              <a:t>langkah</a:t>
            </a:r>
            <a:r>
              <a:rPr lang="en-US" dirty="0"/>
              <a:t> 2),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 </a:t>
            </a:r>
            <a:r>
              <a:rPr lang="en-US" dirty="0" err="1"/>
              <a:t>jenis</a:t>
            </a:r>
            <a:r>
              <a:rPr lang="en-US" dirty="0"/>
              <a:t> data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meringkas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Berbekal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juga  </a:t>
            </a:r>
            <a:r>
              <a:rPr lang="en-US" dirty="0" err="1"/>
              <a:t>memikirkan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paling  </a:t>
            </a:r>
            <a:r>
              <a:rPr lang="en-US" dirty="0" err="1"/>
              <a:t>mudah</a:t>
            </a:r>
            <a:r>
              <a:rPr lang="en-US" dirty="0"/>
              <a:t> di </a:t>
            </a:r>
            <a:r>
              <a:rPr lang="en-US" dirty="0" err="1"/>
              <a:t>mengerti</a:t>
            </a:r>
            <a:r>
              <a:rPr lang="en-US" dirty="0"/>
              <a:t> audience</a:t>
            </a: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8982" y="1436361"/>
            <a:ext cx="3338260" cy="18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325" y="810941"/>
            <a:ext cx="655518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5 : </a:t>
            </a:r>
            <a:r>
              <a:rPr lang="en-US" b="1" dirty="0" err="1">
                <a:solidFill>
                  <a:srgbClr val="FFC000"/>
                </a:solidFill>
              </a:rPr>
              <a:t>Pastikan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Visualisasi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Anda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Inklusif</a:t>
            </a:r>
            <a:endParaRPr lang="en-US" b="1" dirty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Disaat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memvisualisasikan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sampaikan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sebisa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,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dikomunikasikan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 </a:t>
            </a:r>
            <a:r>
              <a:rPr lang="en-US" dirty="0" err="1"/>
              <a:t>mengandalkan</a:t>
            </a:r>
            <a:r>
              <a:rPr lang="en-US" dirty="0"/>
              <a:t> </a:t>
            </a:r>
            <a:r>
              <a:rPr lang="en-US" dirty="0" err="1"/>
              <a:t>sepenuhnya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data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khalayak</a:t>
            </a:r>
            <a:r>
              <a:rPr lang="en-US" dirty="0"/>
              <a:t> </a:t>
            </a:r>
            <a:r>
              <a:rPr lang="en-US" dirty="0" err="1"/>
              <a:t>seluas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Catatan</a:t>
            </a:r>
            <a:r>
              <a:rPr lang="en-US" dirty="0"/>
              <a:t>: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graﬁk</a:t>
            </a:r>
            <a:r>
              <a:rPr lang="en-US" dirty="0"/>
              <a:t>.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Salesforce, </a:t>
            </a:r>
            <a:r>
              <a:rPr lang="en-US" dirty="0" err="1"/>
              <a:t>itu</a:t>
            </a:r>
            <a:r>
              <a:rPr lang="en-US" dirty="0"/>
              <a:t> juga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/>
              <a:t>inklusif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—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graﬁk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tanpanya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9325" y="1084146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6 : </a:t>
            </a:r>
            <a:r>
              <a:rPr lang="en-US" b="1" dirty="0" err="1">
                <a:solidFill>
                  <a:srgbClr val="FFC000"/>
                </a:solidFill>
              </a:rPr>
              <a:t>Hubungkan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Ke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Konteks</a:t>
            </a:r>
            <a:r>
              <a:rPr lang="en-US" b="1" dirty="0">
                <a:solidFill>
                  <a:srgbClr val="FFC000"/>
                </a:solidFill>
              </a:rPr>
              <a:t> yang </a:t>
            </a:r>
            <a:r>
              <a:rPr lang="en-US" b="1" dirty="0" err="1">
                <a:solidFill>
                  <a:srgbClr val="FFC000"/>
                </a:solidFill>
              </a:rPr>
              <a:t>Lebih</a:t>
            </a:r>
            <a:r>
              <a:rPr lang="en-US" b="1" dirty="0">
                <a:solidFill>
                  <a:srgbClr val="FFC000"/>
                </a:solidFill>
              </a:rPr>
              <a:t> Luas </a:t>
            </a:r>
            <a:endParaRPr lang="en-US" b="1" dirty="0" smtClean="0">
              <a:solidFill>
                <a:srgbClr val="FFC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 err="1"/>
              <a:t>A</a:t>
            </a:r>
            <a:r>
              <a:rPr lang="en-US" dirty="0" err="1" smtClean="0"/>
              <a:t>alih-alih</a:t>
            </a:r>
            <a:r>
              <a:rPr lang="en-US" dirty="0" smtClean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menyajikan</a:t>
            </a:r>
            <a:r>
              <a:rPr lang="en-US" dirty="0"/>
              <a:t> data </a:t>
            </a:r>
            <a:r>
              <a:rPr lang="en-US" dirty="0" err="1"/>
              <a:t>Anda</a:t>
            </a:r>
            <a:r>
              <a:rPr lang="en-US" dirty="0"/>
              <a:t>, </a:t>
            </a:r>
            <a:r>
              <a:rPr lang="en-US" dirty="0" err="1"/>
              <a:t>hubungkan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.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subjek</a:t>
            </a:r>
            <a:r>
              <a:rPr lang="en-US" dirty="0"/>
              <a:t> yang </a:t>
            </a:r>
            <a:r>
              <a:rPr lang="en-US" dirty="0" err="1"/>
              <a:t>dinilai</a:t>
            </a:r>
            <a:r>
              <a:rPr lang="en-US" dirty="0"/>
              <a:t>?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menerapkannya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9407" y="1201741"/>
            <a:ext cx="3341347" cy="222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733601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Langkah-langkah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untuk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 Data yang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Lebih</a:t>
            </a:r>
            <a:r>
              <a:rPr lang="en-US" sz="2000" b="1" dirty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000" b="1" dirty="0" err="1">
                <a:solidFill>
                  <a:srgbClr val="18919B"/>
                </a:solidFill>
                <a:ea typeface="Roboto"/>
                <a:cs typeface="Roboto"/>
                <a:sym typeface="Roboto"/>
              </a:rPr>
              <a:t>Baik</a:t>
            </a:r>
            <a:endParaRPr lang="en-US" sz="20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2610" y="1108843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dirty="0">
                <a:solidFill>
                  <a:srgbClr val="FFC000"/>
                </a:solidFill>
              </a:rPr>
              <a:t>Step 7 : Make it actionable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Akhirnya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yang paling </a:t>
            </a:r>
            <a:r>
              <a:rPr lang="en-US" dirty="0" err="1"/>
              <a:t>penting</a:t>
            </a:r>
            <a:r>
              <a:rPr lang="en-US" dirty="0"/>
              <a:t>, </a:t>
            </a:r>
            <a:r>
              <a:rPr lang="en-US" dirty="0" err="1"/>
              <a:t>pastikan</a:t>
            </a:r>
            <a:r>
              <a:rPr lang="en-US" dirty="0"/>
              <a:t> data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bagikan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 </a:t>
            </a:r>
            <a:r>
              <a:rPr lang="en-US" dirty="0" err="1"/>
              <a:t>ditindaklanjuti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Terbaik</a:t>
            </a:r>
            <a:r>
              <a:rPr lang="en-US" dirty="0"/>
              <a:t> visuals=</a:t>
            </a:r>
            <a:r>
              <a:rPr lang="en-US" dirty="0" err="1"/>
              <a:t>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emnginformasikan</a:t>
            </a:r>
            <a:r>
              <a:rPr lang="en-US" dirty="0"/>
              <a:t> </a:t>
            </a:r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</a:t>
            </a: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2692" y="1205467"/>
            <a:ext cx="3404277" cy="2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Tools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0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1835" y="1122404"/>
            <a:ext cx="1021167" cy="1581160"/>
          </a:xfrm>
          <a:prstGeom prst="rect">
            <a:avLst/>
          </a:prstGeom>
        </p:spPr>
      </p:pic>
      <p:pic>
        <p:nvPicPr>
          <p:cNvPr id="21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2295" y="1456042"/>
            <a:ext cx="4050442" cy="848953"/>
          </a:xfrm>
          <a:prstGeom prst="rect">
            <a:avLst/>
          </a:prstGeom>
        </p:spPr>
      </p:pic>
      <p:pic>
        <p:nvPicPr>
          <p:cNvPr id="23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2960" y="2934378"/>
            <a:ext cx="4215893" cy="1042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893" y="2402593"/>
            <a:ext cx="4180057" cy="12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Input – Process – Output in Data Analyst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2" name="Google Shape;80;g2566766000e_4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938" y="798571"/>
            <a:ext cx="7020121" cy="3773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5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Mini Task 1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0340" y="1395700"/>
            <a:ext cx="518331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Bagaimana Trend Sales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per Quarter ? 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Bagaimana </a:t>
            </a:r>
            <a:r>
              <a:rPr lang="en-US" dirty="0" err="1"/>
              <a:t>Persebaran</a:t>
            </a:r>
            <a:r>
              <a:rPr lang="en-US" dirty="0"/>
              <a:t> Sales </a:t>
            </a:r>
            <a:r>
              <a:rPr lang="en-US" dirty="0" err="1"/>
              <a:t>setiap</a:t>
            </a:r>
            <a:r>
              <a:rPr lang="en-US" dirty="0"/>
              <a:t> Segment?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Bagaimana </a:t>
            </a:r>
            <a:r>
              <a:rPr lang="en-US" dirty="0" err="1"/>
              <a:t>Persebaran</a:t>
            </a:r>
            <a:r>
              <a:rPr lang="en-US" dirty="0"/>
              <a:t> Sales </a:t>
            </a:r>
            <a:r>
              <a:rPr lang="en-US" dirty="0" err="1"/>
              <a:t>Setiap</a:t>
            </a:r>
            <a:r>
              <a:rPr lang="en-US" dirty="0"/>
              <a:t> Wilayah?</a:t>
            </a:r>
          </a:p>
        </p:txBody>
      </p:sp>
      <p:sp>
        <p:nvSpPr>
          <p:cNvPr id="3" name="Rectangle 2"/>
          <p:cNvSpPr/>
          <p:nvPr/>
        </p:nvSpPr>
        <p:spPr>
          <a:xfrm>
            <a:off x="1684828" y="928410"/>
            <a:ext cx="5774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Membuat</a:t>
            </a:r>
            <a:r>
              <a:rPr lang="en-US" b="1" dirty="0" smtClean="0"/>
              <a:t> Dashboard Sales Performance </a:t>
            </a:r>
            <a:r>
              <a:rPr lang="en-US" b="1" dirty="0" err="1" smtClean="0"/>
              <a:t>dari</a:t>
            </a:r>
            <a:r>
              <a:rPr lang="en-US" b="1" dirty="0" smtClean="0"/>
              <a:t> Business </a:t>
            </a:r>
            <a:r>
              <a:rPr lang="en-US" b="1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36969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Sales Performance Dashboard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8" y="585359"/>
            <a:ext cx="5544996" cy="415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Mini Task 2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84828" y="928410"/>
            <a:ext cx="6082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Membuat</a:t>
            </a:r>
            <a:r>
              <a:rPr lang="en-US" b="1" dirty="0" smtClean="0"/>
              <a:t> Dashboard Category Performance </a:t>
            </a:r>
            <a:r>
              <a:rPr lang="en-US" b="1" dirty="0" err="1" smtClean="0"/>
              <a:t>dari</a:t>
            </a:r>
            <a:r>
              <a:rPr lang="en-US" b="1" dirty="0" smtClean="0"/>
              <a:t> Business </a:t>
            </a:r>
            <a:r>
              <a:rPr lang="en-US" b="1" dirty="0"/>
              <a:t>Question?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0866" y="1443334"/>
            <a:ext cx="581003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Berapa</a:t>
            </a:r>
            <a:r>
              <a:rPr lang="en-US" dirty="0"/>
              <a:t> total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Berapa</a:t>
            </a:r>
            <a:r>
              <a:rPr lang="en-US" dirty="0"/>
              <a:t> total Profit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Average Profit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Customer?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Average Profit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Product?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Sub Category mana yang </a:t>
            </a:r>
            <a:r>
              <a:rPr lang="en-US" dirty="0" err="1"/>
              <a:t>memberikan</a:t>
            </a:r>
            <a:r>
              <a:rPr lang="en-US" dirty="0"/>
              <a:t> Profit paling </a:t>
            </a:r>
            <a:r>
              <a:rPr lang="en-US" dirty="0" err="1"/>
              <a:t>besar</a:t>
            </a:r>
            <a:r>
              <a:rPr lang="en-US" dirty="0"/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Sub Category mana yang </a:t>
            </a:r>
            <a:r>
              <a:rPr lang="en-US" dirty="0" err="1"/>
              <a:t>memberikan</a:t>
            </a:r>
            <a:r>
              <a:rPr lang="en-US" dirty="0"/>
              <a:t> Average Profit paling </a:t>
            </a:r>
            <a:r>
              <a:rPr lang="en-US" dirty="0" err="1"/>
              <a:t>besar</a:t>
            </a:r>
            <a:r>
              <a:rPr lang="en-US" dirty="0"/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Bagaimana Trend Sales </a:t>
            </a:r>
            <a:r>
              <a:rPr lang="en-US" dirty="0" err="1"/>
              <a:t>Mingguan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category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Category Performance Dashboard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480" y="572906"/>
            <a:ext cx="5500423" cy="41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3;g1ca198531fe_0_0"/>
          <p:cNvSpPr txBox="1"/>
          <p:nvPr/>
        </p:nvSpPr>
        <p:spPr>
          <a:xfrm>
            <a:off x="332350" y="299525"/>
            <a:ext cx="85206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5200" b="1" i="0" u="none" strike="noStrike" cap="none" dirty="0">
                <a:solidFill>
                  <a:srgbClr val="0097A7"/>
                </a:solidFill>
                <a:latin typeface="+mj-lt"/>
                <a:ea typeface="Roboto"/>
                <a:cs typeface="Roboto"/>
                <a:sym typeface="Roboto"/>
              </a:rPr>
              <a:t>Follow me!</a:t>
            </a:r>
            <a:endParaRPr sz="5200" b="0" i="0" u="none" strike="noStrike" cap="none" dirty="0">
              <a:solidFill>
                <a:srgbClr val="0097A7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94;g1ca198531fe_0_0"/>
          <p:cNvSpPr txBox="1"/>
          <p:nvPr/>
        </p:nvSpPr>
        <p:spPr>
          <a:xfrm>
            <a:off x="398525" y="1685150"/>
            <a:ext cx="4962000" cy="1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595959"/>
                </a:solidFill>
                <a:latin typeface="+mj-lt"/>
                <a:sym typeface="Arial"/>
              </a:rPr>
              <a:t>Instagram </a:t>
            </a:r>
            <a:r>
              <a:rPr lang="en" sz="2000" b="0" i="0" u="none" strike="noStrike" cap="none" dirty="0" smtClean="0">
                <a:solidFill>
                  <a:srgbClr val="595959"/>
                </a:solidFill>
                <a:latin typeface="+mj-lt"/>
                <a:sym typeface="Arial"/>
              </a:rPr>
              <a:t>: @arjun_yf</a:t>
            </a:r>
            <a:endParaRPr sz="2000" b="0" i="0" u="none" strike="noStrike" cap="none" dirty="0">
              <a:solidFill>
                <a:srgbClr val="595959"/>
              </a:solidFill>
              <a:latin typeface="+mj-lt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595959"/>
                </a:solidFill>
                <a:latin typeface="+mj-lt"/>
                <a:sym typeface="Arial"/>
              </a:rPr>
              <a:t>Twitter </a:t>
            </a:r>
            <a:r>
              <a:rPr lang="en" sz="2000" b="0" i="0" u="none" strike="noStrike" cap="none" dirty="0" smtClean="0">
                <a:solidFill>
                  <a:srgbClr val="595959"/>
                </a:solidFill>
                <a:latin typeface="+mj-lt"/>
                <a:sym typeface="Arial"/>
              </a:rPr>
              <a:t>: @arjun_yuda</a:t>
            </a:r>
            <a:endParaRPr sz="2000" b="0" i="0" u="none" strike="noStrike" cap="none" dirty="0">
              <a:solidFill>
                <a:srgbClr val="595959"/>
              </a:solidFill>
              <a:latin typeface="+mj-lt"/>
              <a:sym typeface="Arial"/>
            </a:endParaRPr>
          </a:p>
          <a:p>
            <a:pPr lvl="0">
              <a:lnSpc>
                <a:spcPct val="115000"/>
              </a:lnSpc>
              <a:buSzPts val="2000"/>
            </a:pPr>
            <a:r>
              <a:rPr lang="en" sz="2000" b="0" i="0" u="none" strike="noStrike" cap="none" dirty="0" smtClean="0">
                <a:solidFill>
                  <a:srgbClr val="595959"/>
                </a:solidFill>
                <a:latin typeface="+mj-lt"/>
                <a:sym typeface="Arial"/>
              </a:rPr>
              <a:t>Github : </a:t>
            </a:r>
            <a:r>
              <a:rPr lang="en-US" sz="2000" dirty="0" err="1" smtClean="0">
                <a:solidFill>
                  <a:srgbClr val="595959"/>
                </a:solidFill>
                <a:latin typeface="+mj-lt"/>
              </a:rPr>
              <a:t>arjunyudafirwanda</a:t>
            </a:r>
            <a:endParaRPr sz="2000" b="0" i="0" u="none" strike="noStrike" cap="none" dirty="0">
              <a:solidFill>
                <a:srgbClr val="595959"/>
              </a:solidFill>
              <a:latin typeface="+mj-lt"/>
              <a:sym typeface="Arial"/>
            </a:endParaRPr>
          </a:p>
        </p:txBody>
      </p:sp>
      <p:pic>
        <p:nvPicPr>
          <p:cNvPr id="10" name="Google Shape;195;g1ca198531fe_0_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2925" y="830550"/>
            <a:ext cx="3482400" cy="3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96;g1ca198531fe_0_0"/>
          <p:cNvSpPr txBox="1"/>
          <p:nvPr/>
        </p:nvSpPr>
        <p:spPr>
          <a:xfrm>
            <a:off x="454075" y="3800825"/>
            <a:ext cx="52677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dk2"/>
                </a:solidFill>
                <a:latin typeface="+mj-lt"/>
                <a:ea typeface="Arial"/>
                <a:cs typeface="Arial"/>
                <a:sym typeface="Arial"/>
              </a:rPr>
              <a:t>Bootcamp Data Analysis</a:t>
            </a:r>
            <a:endParaRPr sz="2000" b="0" i="0" u="none" strike="noStrike" cap="none" dirty="0">
              <a:solidFill>
                <a:srgbClr val="59595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595959"/>
                </a:solidFill>
                <a:latin typeface="+mj-lt"/>
                <a:ea typeface="Arial"/>
                <a:cs typeface="Arial"/>
                <a:sym typeface="Arial"/>
              </a:rPr>
              <a:t>by @myskill.id</a:t>
            </a:r>
            <a:endParaRPr sz="2000" b="0" i="0" u="none" strike="noStrike" cap="none" dirty="0">
              <a:solidFill>
                <a:srgbClr val="595959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3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Pengantar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1130387" y="817688"/>
            <a:ext cx="6883219" cy="705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22630" algn="just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Visualisasi 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sz="1600" spc="-2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representasi</a:t>
            </a:r>
            <a:r>
              <a:rPr sz="1600" b="1" spc="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5" dirty="0" err="1">
                <a:latin typeface="Arial" panose="020B0604020202020204" pitchFamily="34" charset="0"/>
                <a:cs typeface="Arial" panose="020B0604020202020204" pitchFamily="34" charset="0"/>
              </a:rPr>
              <a:t>graﬁs</a:t>
            </a:r>
            <a:r>
              <a:rPr sz="1600" b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sz="16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sz="1600" spc="-1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elemen </a:t>
            </a:r>
            <a:r>
              <a:rPr sz="16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r>
              <a:rPr sz="16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seperti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bagan,</a:t>
            </a:r>
            <a:r>
              <a:rPr sz="16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graﬁk,</a:t>
            </a:r>
            <a:r>
              <a:rPr sz="1600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1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peta</a:t>
            </a:r>
            <a:r>
              <a:rPr lang="en-US" sz="1600" spc="-1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0909" y="1763421"/>
            <a:ext cx="4122173" cy="273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Pentingnya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3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6628" y="1486593"/>
            <a:ext cx="3402772" cy="22679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5" y="764286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/>
              <a:t>Menangani</a:t>
            </a:r>
            <a:r>
              <a:rPr lang="en-US" b="1" dirty="0"/>
              <a:t> data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jumlah</a:t>
            </a:r>
            <a:r>
              <a:rPr lang="en-US" b="1" dirty="0"/>
              <a:t> </a:t>
            </a:r>
            <a:r>
              <a:rPr lang="en-US" b="1" dirty="0" err="1"/>
              <a:t>besar</a:t>
            </a:r>
            <a:r>
              <a:rPr lang="en-US" b="1" dirty="0"/>
              <a:t> </a:t>
            </a:r>
            <a:r>
              <a:rPr lang="en-US" dirty="0" err="1"/>
              <a:t>dengan</a:t>
            </a:r>
            <a:r>
              <a:rPr lang="en-US" dirty="0"/>
              <a:t> format 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ringkasan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/>
              <a:t>Membantu</a:t>
            </a:r>
            <a:r>
              <a:rPr lang="en-US" b="1" dirty="0"/>
              <a:t> </a:t>
            </a:r>
            <a:r>
              <a:rPr lang="en-US" b="1" dirty="0" err="1"/>
              <a:t>mengambil</a:t>
            </a:r>
            <a:r>
              <a:rPr lang="en-US" b="1" dirty="0"/>
              <a:t> </a:t>
            </a:r>
            <a:r>
              <a:rPr lang="en-US" b="1" dirty="0" err="1"/>
              <a:t>keputusan</a:t>
            </a:r>
            <a:r>
              <a:rPr lang="en-US" b="1" dirty="0"/>
              <a:t> </a:t>
            </a:r>
            <a:r>
              <a:rPr lang="en-US" dirty="0" err="1"/>
              <a:t>memahami</a:t>
            </a:r>
            <a:r>
              <a:rPr lang="en-US" dirty="0"/>
              <a:t>  </a:t>
            </a:r>
            <a:r>
              <a:rPr lang="en-US" dirty="0" err="1"/>
              <a:t>bagaimana</a:t>
            </a:r>
            <a:r>
              <a:rPr lang="en-US" dirty="0"/>
              <a:t> data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diinterpretasikan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err="1"/>
              <a:t>Memvisualisasikan</a:t>
            </a:r>
            <a:r>
              <a:rPr lang="en-US" b="1" dirty="0"/>
              <a:t> data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strategi</a:t>
            </a:r>
            <a:r>
              <a:rPr lang="en-US" dirty="0"/>
              <a:t> 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Memimpin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target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 err="1"/>
              <a:t>menemukan</a:t>
            </a:r>
            <a:r>
              <a:rPr lang="en-US" b="1" dirty="0"/>
              <a:t> area yang </a:t>
            </a:r>
            <a:r>
              <a:rPr lang="en-US" b="1" dirty="0" err="1"/>
              <a:t>membutuhkan</a:t>
            </a:r>
            <a:r>
              <a:rPr lang="en-US" b="1" dirty="0"/>
              <a:t>  </a:t>
            </a:r>
            <a:r>
              <a:rPr lang="en-US" b="1" dirty="0" err="1"/>
              <a:t>perhatian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00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Manfaat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 1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31325" y="1099335"/>
            <a:ext cx="4119478" cy="23538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5" y="1568414"/>
            <a:ext cx="4572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Analisis</a:t>
            </a:r>
            <a:r>
              <a:rPr lang="en-US" b="1" dirty="0"/>
              <a:t> yang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dirty="0"/>
              <a:t>Visual data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pemangku</a:t>
            </a:r>
            <a:r>
              <a:rPr lang="en-US" dirty="0"/>
              <a:t>  </a:t>
            </a:r>
            <a:r>
              <a:rPr lang="en-US" dirty="0" err="1"/>
              <a:t>kepentingan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 </a:t>
            </a:r>
            <a:r>
              <a:rPr lang="en-US" dirty="0" err="1"/>
              <a:t>penjualan</a:t>
            </a:r>
            <a:r>
              <a:rPr lang="en-US" dirty="0"/>
              <a:t>, </a:t>
            </a:r>
            <a:r>
              <a:rPr lang="en-US" dirty="0" err="1"/>
              <a:t>strategi</a:t>
            </a:r>
            <a:r>
              <a:rPr lang="en-US" dirty="0"/>
              <a:t>  </a:t>
            </a:r>
            <a:r>
              <a:rPr lang="en-US" dirty="0" err="1"/>
              <a:t>pemasaran</a:t>
            </a:r>
            <a:r>
              <a:rPr lang="en-US" dirty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minat</a:t>
            </a:r>
            <a:r>
              <a:rPr lang="en-US" dirty="0" smtClean="0"/>
              <a:t> </a:t>
            </a:r>
            <a:r>
              <a:rPr lang="en-US" dirty="0" err="1"/>
              <a:t>produk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23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Manfaat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 2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8000" y="1122565"/>
            <a:ext cx="3132175" cy="22543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5" y="1307898"/>
            <a:ext cx="4572000" cy="18836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/>
              <a:t>Aksi</a:t>
            </a:r>
            <a:r>
              <a:rPr lang="en-US" b="1" dirty="0"/>
              <a:t> </a:t>
            </a:r>
            <a:r>
              <a:rPr lang="en-US" b="1" dirty="0" err="1"/>
              <a:t>Cepat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menangkap</a:t>
            </a:r>
            <a:r>
              <a:rPr lang="en-US" dirty="0"/>
              <a:t> visual </a:t>
            </a:r>
            <a:r>
              <a:rPr lang="en-US" dirty="0" err="1"/>
              <a:t>lebih</a:t>
            </a:r>
            <a:r>
              <a:rPr lang="en-US" dirty="0"/>
              <a:t> 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. </a:t>
            </a:r>
            <a:r>
              <a:rPr lang="en-US" dirty="0" err="1"/>
              <a:t>Visualisasi</a:t>
            </a:r>
            <a:r>
              <a:rPr lang="en-US" dirty="0"/>
              <a:t>  data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pengambil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diberitahu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tindakan</a:t>
            </a:r>
            <a:r>
              <a:rPr lang="en-US" dirty="0"/>
              <a:t> yang 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43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Manfaat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 3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89407" y="1615556"/>
            <a:ext cx="3205877" cy="2136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5" y="1095760"/>
            <a:ext cx="4572000" cy="3176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/>
              <a:t>Mengidentiﬁkasi</a:t>
            </a:r>
            <a:r>
              <a:rPr lang="en-US" b="1" dirty="0"/>
              <a:t> </a:t>
            </a:r>
            <a:r>
              <a:rPr lang="en-US" b="1" dirty="0" err="1"/>
              <a:t>pola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dirty="0"/>
              <a:t>Data </a:t>
            </a:r>
            <a:r>
              <a:rPr lang="en-US" dirty="0" err="1"/>
              <a:t>rumit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 </a:t>
            </a:r>
            <a:r>
              <a:rPr lang="en-US" dirty="0" err="1"/>
              <a:t>memvisualisasikannya</a:t>
            </a:r>
            <a:r>
              <a:rPr lang="en-US" dirty="0"/>
              <a:t>.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 data,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makna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  </a:t>
            </a:r>
            <a:r>
              <a:rPr lang="en-US" dirty="0" err="1"/>
              <a:t>Menjelajahi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 area </a:t>
            </a: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perhatian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data, 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mengidentiﬁkasi</a:t>
            </a:r>
            <a:r>
              <a:rPr lang="en-US" dirty="0"/>
              <a:t> </a:t>
            </a:r>
            <a:r>
              <a:rPr lang="en-US" dirty="0" err="1"/>
              <a:t>signiﬁkansi</a:t>
            </a:r>
            <a:r>
              <a:rPr lang="en-US" dirty="0"/>
              <a:t>  area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maju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7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Manfaat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 4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2245" y="1231256"/>
            <a:ext cx="3294724" cy="24710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4" y="1298091"/>
            <a:ext cx="4726383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/>
              <a:t>Memahami</a:t>
            </a:r>
            <a:r>
              <a:rPr lang="en-US" b="1" dirty="0"/>
              <a:t> </a:t>
            </a:r>
            <a:r>
              <a:rPr lang="en-US" b="1" dirty="0" err="1"/>
              <a:t>cerita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Memvisualisasikan</a:t>
            </a:r>
            <a:r>
              <a:rPr lang="en-US" dirty="0"/>
              <a:t> data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 </a:t>
            </a:r>
            <a:r>
              <a:rPr lang="en-US" dirty="0" err="1"/>
              <a:t>mengidentiﬁkasi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 </a:t>
            </a:r>
            <a:r>
              <a:rPr lang="en-US" dirty="0" err="1"/>
              <a:t>cepat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data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menyarankan</a:t>
            </a:r>
            <a:r>
              <a:rPr lang="en-US" dirty="0"/>
              <a:t>  </a:t>
            </a:r>
            <a:r>
              <a:rPr lang="en-US" dirty="0" err="1"/>
              <a:t>tindakan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 </a:t>
            </a:r>
            <a:r>
              <a:rPr lang="en-US" dirty="0" err="1"/>
              <a:t>mengidentiﬁkasi</a:t>
            </a:r>
            <a:r>
              <a:rPr lang="en-US" dirty="0"/>
              <a:t> data yang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dihapus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15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70" name="Google Shape;70;p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74" name="Google Shape;74;p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/>
        </p:nvSpPr>
        <p:spPr>
          <a:xfrm>
            <a:off x="359325" y="164275"/>
            <a:ext cx="695587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3600"/>
            </a:pP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Manfaat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Visualisasi</a:t>
            </a:r>
            <a:r>
              <a:rPr lang="en-US" sz="2400" b="1" dirty="0" smtClean="0">
                <a:solidFill>
                  <a:srgbClr val="18919B"/>
                </a:solidFill>
                <a:ea typeface="Roboto"/>
                <a:cs typeface="Roboto"/>
                <a:sym typeface="Roboto"/>
              </a:rPr>
              <a:t> Data 5</a:t>
            </a:r>
            <a:endParaRPr lang="en-US" sz="2400" b="1" dirty="0">
              <a:solidFill>
                <a:srgbClr val="18919B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8" name="object 15"/>
          <p:cNvSpPr/>
          <p:nvPr/>
        </p:nvSpPr>
        <p:spPr>
          <a:xfrm>
            <a:off x="0" y="2274823"/>
            <a:ext cx="359410" cy="691515"/>
          </a:xfrm>
          <a:custGeom>
            <a:avLst/>
            <a:gdLst/>
            <a:ahLst/>
            <a:cxnLst/>
            <a:rect l="l" t="t" r="r" b="b"/>
            <a:pathLst>
              <a:path w="359410" h="691514">
                <a:moveTo>
                  <a:pt x="0" y="691485"/>
                </a:moveTo>
                <a:lnTo>
                  <a:pt x="0" y="0"/>
                </a:lnTo>
                <a:lnTo>
                  <a:pt x="43178" y="3165"/>
                </a:lnTo>
                <a:lnTo>
                  <a:pt x="91094" y="12814"/>
                </a:lnTo>
                <a:lnTo>
                  <a:pt x="136473" y="28034"/>
                </a:lnTo>
                <a:lnTo>
                  <a:pt x="178882" y="48414"/>
                </a:lnTo>
                <a:lnTo>
                  <a:pt x="217889" y="73541"/>
                </a:lnTo>
                <a:lnTo>
                  <a:pt x="253061" y="103003"/>
                </a:lnTo>
                <a:lnTo>
                  <a:pt x="283965" y="136391"/>
                </a:lnTo>
                <a:lnTo>
                  <a:pt x="310168" y="173291"/>
                </a:lnTo>
                <a:lnTo>
                  <a:pt x="331238" y="213291"/>
                </a:lnTo>
                <a:lnTo>
                  <a:pt x="346742" y="255981"/>
                </a:lnTo>
                <a:lnTo>
                  <a:pt x="356246" y="300949"/>
                </a:lnTo>
                <a:lnTo>
                  <a:pt x="359319" y="347783"/>
                </a:lnTo>
                <a:lnTo>
                  <a:pt x="355681" y="394581"/>
                </a:lnTo>
                <a:lnTo>
                  <a:pt x="345633" y="439445"/>
                </a:lnTo>
                <a:lnTo>
                  <a:pt x="329615" y="481968"/>
                </a:lnTo>
                <a:lnTo>
                  <a:pt x="308064" y="521744"/>
                </a:lnTo>
                <a:lnTo>
                  <a:pt x="281416" y="558365"/>
                </a:lnTo>
                <a:lnTo>
                  <a:pt x="250111" y="591423"/>
                </a:lnTo>
                <a:lnTo>
                  <a:pt x="214585" y="620513"/>
                </a:lnTo>
                <a:lnTo>
                  <a:pt x="175277" y="645226"/>
                </a:lnTo>
                <a:lnTo>
                  <a:pt x="132624" y="665156"/>
                </a:lnTo>
                <a:lnTo>
                  <a:pt x="87064" y="679896"/>
                </a:lnTo>
                <a:lnTo>
                  <a:pt x="39035" y="689038"/>
                </a:lnTo>
                <a:lnTo>
                  <a:pt x="0" y="691485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pic>
        <p:nvPicPr>
          <p:cNvPr id="21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8667" y="1337054"/>
            <a:ext cx="3205872" cy="2128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325" y="1298091"/>
            <a:ext cx="4572000" cy="22068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/>
              <a:t>Memahami</a:t>
            </a:r>
            <a:r>
              <a:rPr lang="en-US" b="1" dirty="0"/>
              <a:t> </a:t>
            </a:r>
            <a:r>
              <a:rPr lang="en-US" b="1" dirty="0" err="1"/>
              <a:t>tren</a:t>
            </a:r>
            <a:r>
              <a:rPr lang="en-US" b="1" dirty="0"/>
              <a:t> </a:t>
            </a:r>
            <a:r>
              <a:rPr lang="en-US" b="1" dirty="0" err="1"/>
              <a:t>terbaru</a:t>
            </a:r>
            <a:endParaRPr lang="en-US" b="1" dirty="0"/>
          </a:p>
          <a:p>
            <a:pPr algn="just">
              <a:lnSpc>
                <a:spcPct val="150000"/>
              </a:lnSpc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data, </a:t>
            </a:r>
            <a:r>
              <a:rPr lang="en-US" dirty="0" err="1"/>
              <a:t>Anda</a:t>
            </a:r>
            <a:r>
              <a:rPr lang="en-US" dirty="0"/>
              <a:t> 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berkualitas</a:t>
            </a:r>
            <a:r>
              <a:rPr lang="en-US" dirty="0"/>
              <a:t> 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mengidentiﬁkasi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muncul</a:t>
            </a:r>
            <a:r>
              <a:rPr lang="en-US" dirty="0"/>
              <a:t>. 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,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 </a:t>
            </a:r>
            <a:r>
              <a:rPr lang="en-US" dirty="0" err="1"/>
              <a:t>berupaya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11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1010</Words>
  <Application>Microsoft Office PowerPoint</Application>
  <PresentationFormat>On-screen Show (16:9)</PresentationFormat>
  <Paragraphs>121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Caveat</vt:lpstr>
      <vt:lpstr>Roboto</vt:lpstr>
      <vt:lpstr>Wingdings</vt:lpstr>
      <vt:lpstr>Roboto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arjun</cp:lastModifiedBy>
  <cp:revision>256</cp:revision>
  <dcterms:modified xsi:type="dcterms:W3CDTF">2023-08-21T03:44:43Z</dcterms:modified>
</cp:coreProperties>
</file>